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70" r:id="rId5"/>
    <p:sldId id="262" r:id="rId6"/>
    <p:sldId id="263" r:id="rId7"/>
    <p:sldId id="271" r:id="rId8"/>
    <p:sldId id="258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wiss921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wiss921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wiss921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wiss921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wiss921 BT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wiss921 BT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wiss921 BT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wiss921 BT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wiss921 B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99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8" d="100"/>
          <a:sy n="68" d="100"/>
        </p:scale>
        <p:origin x="-12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13AAB-AED1-43B2-B582-4368F1975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34FB1-7748-4394-98ED-343E58EF2F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027CB-0AA0-40E5-B1C4-3DB1FC315F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436B8-7A7E-4F31-8FF3-BAB6F559A3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7E2CC-B1DC-4D96-8AC3-17F0C5418A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4C796-77DA-4751-A177-EAEC056B94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7A5FD-5C62-43E7-ADC7-3912526A21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C66BE-E488-4625-8D5C-941CF21107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78E6D-852F-4792-9B37-F35D09A4FD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7C82A-D3C1-4CD3-B9BA-84CB2862E5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E8684-3D7F-4B9F-9338-9D3D4DAF6B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BE92B56-EDEE-4E87-A296-37794A3D86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WINDOWS\DESKTOP\Cheryl's\Ocean%20sound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124200" y="381000"/>
            <a:ext cx="32543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>
                <a:latin typeface="Bauhaus Md BT" pitchFamily="82" charset="0"/>
              </a:rPr>
              <a:t>Water</a:t>
            </a:r>
          </a:p>
        </p:txBody>
      </p:sp>
      <p:pic>
        <p:nvPicPr>
          <p:cNvPr id="2055" name="Ocean sound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943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</p:childTnLst>
        </p:cTn>
      </p:par>
    </p:tnLst>
    <p:bldLst>
      <p:bldP spid="205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WINDOWS\DESKTOP\Cheryl's\water earths pip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19088"/>
            <a:ext cx="8458200" cy="6538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81000" y="4495800"/>
            <a:ext cx="2863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/>
              <a:t>One atom of oxygen</a:t>
            </a:r>
          </a:p>
          <a:p>
            <a:endParaRPr lang="en-US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65125" y="2627313"/>
            <a:ext cx="328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/>
              <a:t>Two atoms of hydrogen</a:t>
            </a:r>
          </a:p>
        </p:txBody>
      </p:sp>
      <p:grpSp>
        <p:nvGrpSpPr>
          <p:cNvPr id="13337" name="Group 25"/>
          <p:cNvGrpSpPr>
            <a:grpSpLocks/>
          </p:cNvGrpSpPr>
          <p:nvPr/>
        </p:nvGrpSpPr>
        <p:grpSpPr bwMode="auto">
          <a:xfrm>
            <a:off x="4191000" y="3352800"/>
            <a:ext cx="2971800" cy="3703638"/>
            <a:chOff x="2640" y="2112"/>
            <a:chExt cx="1872" cy="2333"/>
          </a:xfrm>
        </p:grpSpPr>
        <p:sp>
          <p:nvSpPr>
            <p:cNvPr id="13318" name="Oval 6"/>
            <p:cNvSpPr>
              <a:spLocks noChangeArrowheads="1"/>
            </p:cNvSpPr>
            <p:nvPr/>
          </p:nvSpPr>
          <p:spPr bwMode="auto">
            <a:xfrm>
              <a:off x="2640" y="2112"/>
              <a:ext cx="1872" cy="177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600"/>
                <a:t>o</a:t>
              </a:r>
            </a:p>
          </p:txBody>
        </p:sp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3264" y="3696"/>
              <a:ext cx="59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7200"/>
                <a:t>+</a:t>
              </a:r>
            </a:p>
          </p:txBody>
        </p:sp>
      </p:grpSp>
      <p:grpSp>
        <p:nvGrpSpPr>
          <p:cNvPr id="13336" name="Group 24"/>
          <p:cNvGrpSpPr>
            <a:grpSpLocks/>
          </p:cNvGrpSpPr>
          <p:nvPr/>
        </p:nvGrpSpPr>
        <p:grpSpPr bwMode="auto">
          <a:xfrm>
            <a:off x="3505200" y="533400"/>
            <a:ext cx="4419600" cy="3048000"/>
            <a:chOff x="2208" y="336"/>
            <a:chExt cx="2784" cy="1920"/>
          </a:xfrm>
        </p:grpSpPr>
        <p:sp>
          <p:nvSpPr>
            <p:cNvPr id="13321" name="Oval 9"/>
            <p:cNvSpPr>
              <a:spLocks noChangeArrowheads="1"/>
            </p:cNvSpPr>
            <p:nvPr/>
          </p:nvSpPr>
          <p:spPr bwMode="auto">
            <a:xfrm>
              <a:off x="3600" y="816"/>
              <a:ext cx="1392" cy="1440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5400"/>
                <a:t>H</a:t>
              </a:r>
            </a:p>
          </p:txBody>
        </p:sp>
        <p:sp>
          <p:nvSpPr>
            <p:cNvPr id="13326" name="Oval 14"/>
            <p:cNvSpPr>
              <a:spLocks noChangeArrowheads="1"/>
            </p:cNvSpPr>
            <p:nvPr/>
          </p:nvSpPr>
          <p:spPr bwMode="auto">
            <a:xfrm>
              <a:off x="2208" y="816"/>
              <a:ext cx="1392" cy="1440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5400"/>
                <a:t>H</a:t>
              </a:r>
            </a:p>
          </p:txBody>
        </p:sp>
        <p:sp>
          <p:nvSpPr>
            <p:cNvPr id="13329" name="Text Box 17"/>
            <p:cNvSpPr txBox="1">
              <a:spLocks noChangeArrowheads="1"/>
            </p:cNvSpPr>
            <p:nvPr/>
          </p:nvSpPr>
          <p:spPr bwMode="auto">
            <a:xfrm>
              <a:off x="2688" y="336"/>
              <a:ext cx="304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7200"/>
                <a:t>-</a:t>
              </a:r>
            </a:p>
          </p:txBody>
        </p:sp>
        <p:sp>
          <p:nvSpPr>
            <p:cNvPr id="13330" name="Text Box 18"/>
            <p:cNvSpPr txBox="1">
              <a:spLocks noChangeArrowheads="1"/>
            </p:cNvSpPr>
            <p:nvPr/>
          </p:nvSpPr>
          <p:spPr bwMode="auto">
            <a:xfrm>
              <a:off x="4176" y="336"/>
              <a:ext cx="304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7200"/>
                <a:t>-</a:t>
              </a:r>
            </a:p>
          </p:txBody>
        </p:sp>
      </p:grpSp>
      <p:sp>
        <p:nvSpPr>
          <p:cNvPr id="13335" name="Rectangle 2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001000" cy="1143000"/>
          </a:xfrm>
        </p:spPr>
        <p:txBody>
          <a:bodyPr/>
          <a:lstStyle/>
          <a:p>
            <a:r>
              <a:rPr lang="en-US" sz="4800">
                <a:solidFill>
                  <a:schemeClr val="tx1"/>
                </a:solidFill>
                <a:latin typeface="Aachen BT" pitchFamily="18" charset="0"/>
              </a:rPr>
              <a:t>Water Chemical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utoUpdateAnimBg="0"/>
      <p:bldP spid="13325" grpId="0" autoUpdateAnimBg="0"/>
      <p:bldP spid="1333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1"/>
              <a:end track="1" time="692"/>
            </a:audioCd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4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WINDOWS\DESKTOP\Cheryl's\water cycle circl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"/>
            <a:ext cx="7315200" cy="64754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WINDOWS\DESKTOP\Cheryl's\Ocean be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00200"/>
            <a:ext cx="6248400" cy="4684713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6000">
                <a:latin typeface="URWWoodTypD" pitchFamily="82" charset="0"/>
              </a:rPr>
              <a:t>Evaporation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>
                <a:solidFill>
                  <a:schemeClr val="bg1"/>
                </a:solidFill>
                <a:latin typeface="Swiss921 BT" pitchFamily="34" charset="0"/>
              </a:rPr>
              <a:t>Condensation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WINDOWS\DESKTOP\Cheryl's\h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chemeClr val="tx1"/>
                </a:solidFill>
                <a:latin typeface="Atlantic Inline" pitchFamily="82" charset="0"/>
              </a:rPr>
              <a:t>Precipitation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WINDOWS\DESKTOP\Cheryl's\transpiration 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3" y="503238"/>
            <a:ext cx="8778875" cy="5851525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Vineta BT" pitchFamily="82" charset="0"/>
              </a:rPr>
              <a:t>Transpiration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 of Energy</a:t>
            </a:r>
          </a:p>
        </p:txBody>
      </p:sp>
      <p:pic>
        <p:nvPicPr>
          <p:cNvPr id="23556" name="Picture 1028" descr="C:\WINDOWS\DESKTOP\Cheryl's\su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858963"/>
            <a:ext cx="5638800" cy="4694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2" name="Group 36"/>
          <p:cNvGrpSpPr>
            <a:grpSpLocks/>
          </p:cNvGrpSpPr>
          <p:nvPr/>
        </p:nvGrpSpPr>
        <p:grpSpPr bwMode="auto">
          <a:xfrm>
            <a:off x="6537325" y="3276600"/>
            <a:ext cx="1920875" cy="2043113"/>
            <a:chOff x="4118" y="2064"/>
            <a:chExt cx="1210" cy="1287"/>
          </a:xfrm>
        </p:grpSpPr>
        <p:sp>
          <p:nvSpPr>
            <p:cNvPr id="4109" name="Text Box 13"/>
            <p:cNvSpPr txBox="1">
              <a:spLocks noChangeArrowheads="1"/>
            </p:cNvSpPr>
            <p:nvPr/>
          </p:nvSpPr>
          <p:spPr bwMode="auto">
            <a:xfrm>
              <a:off x="4176" y="2064"/>
              <a:ext cx="10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Evaporation</a:t>
              </a:r>
            </a:p>
          </p:txBody>
        </p:sp>
        <p:sp>
          <p:nvSpPr>
            <p:cNvPr id="4112" name="AutoShape 16"/>
            <p:cNvSpPr>
              <a:spLocks noChangeArrowheads="1"/>
            </p:cNvSpPr>
            <p:nvPr/>
          </p:nvSpPr>
          <p:spPr bwMode="auto">
            <a:xfrm>
              <a:off x="4176" y="2736"/>
              <a:ext cx="306" cy="615"/>
            </a:xfrm>
            <a:prstGeom prst="up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5" name="AutoShape 19"/>
            <p:cNvSpPr>
              <a:spLocks noChangeArrowheads="1"/>
            </p:cNvSpPr>
            <p:nvPr/>
          </p:nvSpPr>
          <p:spPr bwMode="auto">
            <a:xfrm>
              <a:off x="4608" y="2736"/>
              <a:ext cx="306" cy="615"/>
            </a:xfrm>
            <a:prstGeom prst="up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6" name="AutoShape 20"/>
            <p:cNvSpPr>
              <a:spLocks noChangeArrowheads="1"/>
            </p:cNvSpPr>
            <p:nvPr/>
          </p:nvSpPr>
          <p:spPr bwMode="auto">
            <a:xfrm>
              <a:off x="4992" y="2736"/>
              <a:ext cx="306" cy="615"/>
            </a:xfrm>
            <a:prstGeom prst="up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7" name="Text Box 21"/>
            <p:cNvSpPr txBox="1">
              <a:spLocks noChangeArrowheads="1"/>
            </p:cNvSpPr>
            <p:nvPr/>
          </p:nvSpPr>
          <p:spPr bwMode="auto">
            <a:xfrm>
              <a:off x="4118" y="2352"/>
              <a:ext cx="121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latin typeface="Albertus Extra Bold" pitchFamily="34" charset="0"/>
                </a:rPr>
                <a:t>The vapor rises</a:t>
              </a:r>
            </a:p>
          </p:txBody>
        </p:sp>
      </p:grpSp>
      <p:grpSp>
        <p:nvGrpSpPr>
          <p:cNvPr id="4131" name="Group 35"/>
          <p:cNvGrpSpPr>
            <a:grpSpLocks/>
          </p:cNvGrpSpPr>
          <p:nvPr/>
        </p:nvGrpSpPr>
        <p:grpSpPr bwMode="auto">
          <a:xfrm>
            <a:off x="6324600" y="457200"/>
            <a:ext cx="2003425" cy="1781175"/>
            <a:chOff x="3984" y="288"/>
            <a:chExt cx="1262" cy="1122"/>
          </a:xfrm>
        </p:grpSpPr>
        <p:sp>
          <p:nvSpPr>
            <p:cNvPr id="4108" name="Text Box 12"/>
            <p:cNvSpPr txBox="1">
              <a:spLocks noChangeArrowheads="1"/>
            </p:cNvSpPr>
            <p:nvPr/>
          </p:nvSpPr>
          <p:spPr bwMode="auto">
            <a:xfrm>
              <a:off x="4032" y="624"/>
              <a:ext cx="11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Condensation</a:t>
              </a:r>
            </a:p>
          </p:txBody>
        </p:sp>
        <p:sp>
          <p:nvSpPr>
            <p:cNvPr id="4118" name="Text Box 22"/>
            <p:cNvSpPr txBox="1">
              <a:spLocks noChangeArrowheads="1"/>
            </p:cNvSpPr>
            <p:nvPr/>
          </p:nvSpPr>
          <p:spPr bwMode="auto">
            <a:xfrm>
              <a:off x="3984" y="864"/>
              <a:ext cx="12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lbertus Extra Bold" pitchFamily="34" charset="0"/>
                </a:rPr>
                <a:t>The Clouds form</a:t>
              </a:r>
            </a:p>
          </p:txBody>
        </p:sp>
        <p:sp>
          <p:nvSpPr>
            <p:cNvPr id="4119" name="AutoShape 23"/>
            <p:cNvSpPr>
              <a:spLocks noChangeArrowheads="1"/>
            </p:cNvSpPr>
            <p:nvPr/>
          </p:nvSpPr>
          <p:spPr bwMode="auto">
            <a:xfrm>
              <a:off x="4272" y="288"/>
              <a:ext cx="615" cy="306"/>
            </a:xfrm>
            <a:prstGeom prst="lef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0" name="AutoShape 24"/>
            <p:cNvSpPr>
              <a:spLocks noChangeArrowheads="1"/>
            </p:cNvSpPr>
            <p:nvPr/>
          </p:nvSpPr>
          <p:spPr bwMode="auto">
            <a:xfrm>
              <a:off x="4320" y="1104"/>
              <a:ext cx="615" cy="306"/>
            </a:xfrm>
            <a:prstGeom prst="lef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3657600" y="2895600"/>
            <a:ext cx="1757363" cy="2043113"/>
            <a:chOff x="2304" y="1824"/>
            <a:chExt cx="1107" cy="1287"/>
          </a:xfrm>
        </p:grpSpPr>
        <p:sp>
          <p:nvSpPr>
            <p:cNvPr id="4110" name="Text Box 14"/>
            <p:cNvSpPr txBox="1">
              <a:spLocks noChangeArrowheads="1"/>
            </p:cNvSpPr>
            <p:nvPr/>
          </p:nvSpPr>
          <p:spPr bwMode="auto">
            <a:xfrm>
              <a:off x="2304" y="1824"/>
              <a:ext cx="11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Precipitation</a:t>
              </a:r>
            </a:p>
          </p:txBody>
        </p:sp>
        <p:grpSp>
          <p:nvGrpSpPr>
            <p:cNvPr id="4133" name="Group 37"/>
            <p:cNvGrpSpPr>
              <a:grpSpLocks/>
            </p:cNvGrpSpPr>
            <p:nvPr/>
          </p:nvGrpSpPr>
          <p:grpSpPr bwMode="auto">
            <a:xfrm>
              <a:off x="2352" y="2064"/>
              <a:ext cx="1001" cy="1047"/>
              <a:chOff x="2352" y="2064"/>
              <a:chExt cx="1001" cy="1047"/>
            </a:xfrm>
          </p:grpSpPr>
          <p:sp>
            <p:nvSpPr>
              <p:cNvPr id="4121" name="Text Box 25"/>
              <p:cNvSpPr txBox="1">
                <a:spLocks noChangeArrowheads="1"/>
              </p:cNvSpPr>
              <p:nvPr/>
            </p:nvSpPr>
            <p:spPr bwMode="auto">
              <a:xfrm>
                <a:off x="2352" y="2064"/>
                <a:ext cx="100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lbertus Extra Bold" pitchFamily="34" charset="0"/>
                  </a:rPr>
                  <a:t>The rain falls</a:t>
                </a:r>
              </a:p>
            </p:txBody>
          </p:sp>
          <p:sp>
            <p:nvSpPr>
              <p:cNvPr id="4122" name="AutoShape 26"/>
              <p:cNvSpPr>
                <a:spLocks noChangeArrowheads="1"/>
              </p:cNvSpPr>
              <p:nvPr/>
            </p:nvSpPr>
            <p:spPr bwMode="auto">
              <a:xfrm>
                <a:off x="2544" y="2448"/>
                <a:ext cx="306" cy="615"/>
              </a:xfrm>
              <a:prstGeom prst="downArrow">
                <a:avLst>
                  <a:gd name="adj1" fmla="val 50000"/>
                  <a:gd name="adj2" fmla="val 5024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23" name="AutoShape 2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306" cy="615"/>
              </a:xfrm>
              <a:prstGeom prst="downArrow">
                <a:avLst>
                  <a:gd name="adj1" fmla="val 50000"/>
                  <a:gd name="adj2" fmla="val 5024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4135" name="Group 39"/>
          <p:cNvGrpSpPr>
            <a:grpSpLocks/>
          </p:cNvGrpSpPr>
          <p:nvPr/>
        </p:nvGrpSpPr>
        <p:grpSpPr bwMode="auto">
          <a:xfrm>
            <a:off x="2438400" y="0"/>
            <a:ext cx="3200400" cy="2879725"/>
            <a:chOff x="1536" y="0"/>
            <a:chExt cx="2016" cy="1814"/>
          </a:xfrm>
        </p:grpSpPr>
        <p:sp>
          <p:nvSpPr>
            <p:cNvPr id="4114" name="AutoShape 18"/>
            <p:cNvSpPr>
              <a:spLocks noChangeArrowheads="1"/>
            </p:cNvSpPr>
            <p:nvPr/>
          </p:nvSpPr>
          <p:spPr bwMode="auto">
            <a:xfrm>
              <a:off x="1536" y="192"/>
              <a:ext cx="576" cy="576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4125" name="Picture 29" descr="C:\WINDOWS\DESKTOP\Cheryl's\cycle picture 2.jpg"/>
            <p:cNvPicPr>
              <a:picLocks noChangeAspect="1" noChangeArrowheads="1"/>
            </p:cNvPicPr>
            <p:nvPr/>
          </p:nvPicPr>
          <p:blipFill>
            <a:blip r:embed="rId3" cstate="print"/>
            <a:srcRect l="36952" r="30473" b="44322"/>
            <a:stretch>
              <a:fillRect/>
            </a:stretch>
          </p:blipFill>
          <p:spPr bwMode="auto">
            <a:xfrm>
              <a:off x="2064" y="0"/>
              <a:ext cx="1488" cy="1814"/>
            </a:xfrm>
            <a:prstGeom prst="rect">
              <a:avLst/>
            </a:prstGeom>
            <a:noFill/>
          </p:spPr>
        </p:pic>
      </p:grpSp>
      <p:pic>
        <p:nvPicPr>
          <p:cNvPr id="4126" name="Picture 30" descr="C:\WINDOWS\DESKTOP\Cheryl's\cycle picture 2.jpg"/>
          <p:cNvPicPr>
            <a:picLocks noChangeAspect="1" noChangeArrowheads="1"/>
          </p:cNvPicPr>
          <p:nvPr/>
        </p:nvPicPr>
        <p:blipFill>
          <a:blip r:embed="rId3" cstate="print"/>
          <a:srcRect t="39929" r="58119" b="8359"/>
          <a:stretch>
            <a:fillRect/>
          </a:stretch>
        </p:blipFill>
        <p:spPr bwMode="auto">
          <a:xfrm>
            <a:off x="304800" y="3048000"/>
            <a:ext cx="3429000" cy="3200400"/>
          </a:xfrm>
          <a:prstGeom prst="rect">
            <a:avLst/>
          </a:prstGeom>
          <a:noFill/>
        </p:spPr>
      </p:pic>
      <p:pic>
        <p:nvPicPr>
          <p:cNvPr id="4127" name="Picture 31" descr="C:\WINDOWS\DESKTOP\Cheryl's\cycle picture.jpg"/>
          <p:cNvPicPr>
            <a:picLocks noChangeAspect="1" noChangeArrowheads="1"/>
          </p:cNvPicPr>
          <p:nvPr/>
        </p:nvPicPr>
        <p:blipFill>
          <a:blip r:embed="rId4" cstate="print"/>
          <a:srcRect t="88112"/>
          <a:stretch>
            <a:fillRect/>
          </a:stretch>
        </p:blipFill>
        <p:spPr bwMode="auto">
          <a:xfrm>
            <a:off x="2057400" y="5410200"/>
            <a:ext cx="7086600" cy="520700"/>
          </a:xfrm>
          <a:prstGeom prst="rect">
            <a:avLst/>
          </a:prstGeom>
          <a:noFill/>
        </p:spPr>
      </p:pic>
      <p:grpSp>
        <p:nvGrpSpPr>
          <p:cNvPr id="4134" name="Group 38"/>
          <p:cNvGrpSpPr>
            <a:grpSpLocks/>
          </p:cNvGrpSpPr>
          <p:nvPr/>
        </p:nvGrpSpPr>
        <p:grpSpPr bwMode="auto">
          <a:xfrm>
            <a:off x="0" y="1371600"/>
            <a:ext cx="3460750" cy="1890713"/>
            <a:chOff x="0" y="864"/>
            <a:chExt cx="2180" cy="1191"/>
          </a:xfrm>
        </p:grpSpPr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624" y="1152"/>
              <a:ext cx="11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Transpiration</a:t>
              </a:r>
            </a:p>
          </p:txBody>
        </p:sp>
        <p:sp>
          <p:nvSpPr>
            <p:cNvPr id="4124" name="Text Box 28"/>
            <p:cNvSpPr txBox="1">
              <a:spLocks noChangeArrowheads="1"/>
            </p:cNvSpPr>
            <p:nvPr/>
          </p:nvSpPr>
          <p:spPr bwMode="auto">
            <a:xfrm>
              <a:off x="0" y="864"/>
              <a:ext cx="2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lbertus Extra Bold" pitchFamily="34" charset="0"/>
                </a:rPr>
                <a:t>The movement through plants</a:t>
              </a:r>
            </a:p>
          </p:txBody>
        </p:sp>
        <p:sp>
          <p:nvSpPr>
            <p:cNvPr id="4128" name="AutoShape 32"/>
            <p:cNvSpPr>
              <a:spLocks noChangeArrowheads="1"/>
            </p:cNvSpPr>
            <p:nvPr/>
          </p:nvSpPr>
          <p:spPr bwMode="auto">
            <a:xfrm>
              <a:off x="672" y="1440"/>
              <a:ext cx="306" cy="615"/>
            </a:xfrm>
            <a:prstGeom prst="up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29" name="AutoShape 33"/>
            <p:cNvSpPr>
              <a:spLocks noChangeArrowheads="1"/>
            </p:cNvSpPr>
            <p:nvPr/>
          </p:nvSpPr>
          <p:spPr bwMode="auto">
            <a:xfrm>
              <a:off x="1104" y="1440"/>
              <a:ext cx="306" cy="615"/>
            </a:xfrm>
            <a:prstGeom prst="up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4137" name="Picture 4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5027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609600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j00750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7575" fill="hold"/>
                                        <p:tgtEl>
                                          <p:spTgt spid="4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>
                <a:latin typeface="Tango BT" pitchFamily="82" charset="0"/>
              </a:rPr>
              <a:t>Ground Water</a:t>
            </a:r>
            <a:endParaRPr lang="en-US"/>
          </a:p>
        </p:txBody>
      </p:sp>
      <p:pic>
        <p:nvPicPr>
          <p:cNvPr id="24580" name="Picture 4" descr="C:\WINDOWS\DESKTOP\Cheryl's\Ground Wat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752600"/>
            <a:ext cx="5334000" cy="4014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44</Words>
  <Application>Microsoft Office PowerPoint</Application>
  <PresentationFormat>On-screen Show (4:3)</PresentationFormat>
  <Paragraphs>24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Times New Roman</vt:lpstr>
      <vt:lpstr>Bauhaus Md BT</vt:lpstr>
      <vt:lpstr>URWWoodTypD</vt:lpstr>
      <vt:lpstr>Swiss921 BT</vt:lpstr>
      <vt:lpstr>Atlantic Inline</vt:lpstr>
      <vt:lpstr>Vineta BT</vt:lpstr>
      <vt:lpstr>Albertus Extra Bold</vt:lpstr>
      <vt:lpstr>Wingdings</vt:lpstr>
      <vt:lpstr>Aachen BT</vt:lpstr>
      <vt:lpstr>Tango BT</vt:lpstr>
      <vt:lpstr>Default Design</vt:lpstr>
      <vt:lpstr>Slide 1</vt:lpstr>
      <vt:lpstr>Slide 2</vt:lpstr>
      <vt:lpstr>Evaporation</vt:lpstr>
      <vt:lpstr>Condensation</vt:lpstr>
      <vt:lpstr>Precipitation</vt:lpstr>
      <vt:lpstr>Transpiration</vt:lpstr>
      <vt:lpstr>Source of Energy</vt:lpstr>
      <vt:lpstr>Slide 8</vt:lpstr>
      <vt:lpstr>Ground Water</vt:lpstr>
      <vt:lpstr>Slide 10</vt:lpstr>
      <vt:lpstr>Water Chemical Properties</vt:lpstr>
      <vt:lpstr>Slide 12</vt:lpstr>
      <vt:lpstr>Slide 13</vt:lpstr>
      <vt:lpstr>Slide 14</vt:lpstr>
      <vt:lpstr>Slide 15</vt:lpstr>
      <vt:lpstr>Slide 16</vt:lpstr>
    </vt:vector>
  </TitlesOfParts>
  <Company>Nebo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Inst</dc:creator>
  <cp:lastModifiedBy>MaryCooch</cp:lastModifiedBy>
  <cp:revision>5</cp:revision>
  <dcterms:created xsi:type="dcterms:W3CDTF">2000-06-08T20:41:16Z</dcterms:created>
  <dcterms:modified xsi:type="dcterms:W3CDTF">2012-04-22T19:22:45Z</dcterms:modified>
</cp:coreProperties>
</file>